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14" autoAdjust="0"/>
    <p:restoredTop sz="94619" autoAdjust="0"/>
  </p:normalViewPr>
  <p:slideViewPr>
    <p:cSldViewPr snapToGrid="0">
      <p:cViewPr varScale="1">
        <p:scale>
          <a:sx n="42" d="100"/>
          <a:sy n="42" d="100"/>
        </p:scale>
        <p:origin x="62"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how2electronics.com/wp-content/uploads/2021/06/ESP32-CAM-Module.jpg"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how2electronics.com/wp-content/uploads/2022/02/Landmarks.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1082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6" y="1673524"/>
            <a:ext cx="4799129" cy="2420504"/>
          </a:xfrm>
        </p:spPr>
        <p:txBody>
          <a:bodyPr>
            <a:normAutofit/>
          </a:bodyPr>
          <a:lstStyle/>
          <a:p>
            <a:pPr algn="l"/>
            <a:r>
              <a:rPr lang="en-US" sz="4000" dirty="0"/>
              <a:t>Motion Detection Game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7614-56B6-7DC9-EDF4-1D7F38822246}"/>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217C0041-63A6-D45E-2ADD-8AEE7FFE5D49}"/>
              </a:ext>
            </a:extLst>
          </p:cNvPr>
          <p:cNvSpPr>
            <a:spLocks noGrp="1"/>
          </p:cNvSpPr>
          <p:nvPr>
            <p:ph idx="1"/>
          </p:nvPr>
        </p:nvSpPr>
        <p:spPr/>
        <p:txBody>
          <a:bodyPr/>
          <a:lstStyle/>
          <a:p>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If the whole body of the person is not visible then we get that </a:t>
            </a:r>
          </a:p>
          <a:p>
            <a:pPr marL="36900" indent="0">
              <a:buNone/>
            </a:pPr>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whole body should visible.</a:t>
            </a:r>
          </a:p>
          <a:p>
            <a:pPr marL="36900" indent="0">
              <a:buNone/>
            </a:pPr>
            <a:endPar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endParaRPr>
          </a:p>
          <a:p>
            <a:pPr marL="36900" indent="0">
              <a:buNone/>
            </a:pPr>
            <a:endPar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endParaRPr>
          </a:p>
          <a:p>
            <a:pPr marL="36900" indent="0">
              <a:buNone/>
            </a:pPr>
            <a:endPar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endParaRPr>
          </a:p>
          <a:p>
            <a:pPr marL="36900" indent="0">
              <a:buNone/>
            </a:pPr>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And when the whole body is visible then game will start </a:t>
            </a:r>
          </a:p>
          <a:p>
            <a:pPr marL="36900" indent="0">
              <a:buNone/>
            </a:pPr>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and from that when green light is shown we can move </a:t>
            </a:r>
          </a:p>
          <a:p>
            <a:pPr marL="36900" indent="0">
              <a:buNone/>
            </a:pPr>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or stay in the same position.</a:t>
            </a:r>
          </a:p>
          <a:p>
            <a:pPr marL="36900" indent="0">
              <a:buNone/>
            </a:pPr>
            <a:endPar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37BB23D1-6D1A-DB60-BCED-8CA53CF602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0638" y="1562100"/>
            <a:ext cx="3391535" cy="1866900"/>
          </a:xfrm>
          <a:prstGeom prst="rect">
            <a:avLst/>
          </a:prstGeom>
        </p:spPr>
      </p:pic>
      <p:pic>
        <p:nvPicPr>
          <p:cNvPr id="7" name="Picture 6">
            <a:extLst>
              <a:ext uri="{FF2B5EF4-FFF2-40B4-BE49-F238E27FC236}">
                <a16:creationId xmlns:a16="http://schemas.microsoft.com/office/drawing/2014/main" id="{EC5A201A-931F-713C-4B5A-E60E8D11B1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4407" y="3933062"/>
            <a:ext cx="3613150" cy="1987550"/>
          </a:xfrm>
          <a:prstGeom prst="rect">
            <a:avLst/>
          </a:prstGeom>
        </p:spPr>
      </p:pic>
    </p:spTree>
    <p:extLst>
      <p:ext uri="{BB962C8B-B14F-4D97-AF65-F5344CB8AC3E}">
        <p14:creationId xmlns:p14="http://schemas.microsoft.com/office/powerpoint/2010/main" val="343692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202F-950F-5474-113C-E838B836D0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4BACBE-56AE-A286-62BE-1E2A11571750}"/>
              </a:ext>
            </a:extLst>
          </p:cNvPr>
          <p:cNvSpPr>
            <a:spLocks noGrp="1"/>
          </p:cNvSpPr>
          <p:nvPr>
            <p:ph idx="1"/>
          </p:nvPr>
        </p:nvSpPr>
        <p:spPr/>
        <p:txBody>
          <a:bodyPr/>
          <a:lstStyle/>
          <a:p>
            <a:r>
              <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rPr>
              <a:t>When the red light is shown we should not move from the place. </a:t>
            </a:r>
          </a:p>
          <a:p>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r>
              <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rPr>
              <a:t>When we move at the time of red light then we are out of the </a:t>
            </a:r>
          </a:p>
          <a:p>
            <a:pPr marL="36900" indent="0">
              <a:buNone/>
            </a:pPr>
            <a:r>
              <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rPr>
              <a:t>game and it shows </a:t>
            </a:r>
            <a:r>
              <a:rPr lang="en-IN" sz="1800" b="1" dirty="0">
                <a:solidFill>
                  <a:schemeClr val="accent6">
                    <a:lumMod val="40000"/>
                    <a:lumOff val="60000"/>
                  </a:schemeClr>
                </a:solidFill>
                <a:effectLst/>
                <a:latin typeface="Times New Roman" panose="02020603050405020304" pitchFamily="18" charset="0"/>
                <a:ea typeface="Times New Roman" panose="02020603050405020304" pitchFamily="18" charset="0"/>
              </a:rPr>
              <a:t>you are dead.</a:t>
            </a:r>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endParaRPr lang="en-IN" sz="18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73DF5E0-C453-43A6-B49B-D73413FEF6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0985" y="1491234"/>
            <a:ext cx="3745230" cy="2127250"/>
          </a:xfrm>
          <a:prstGeom prst="rect">
            <a:avLst/>
          </a:prstGeom>
        </p:spPr>
      </p:pic>
      <p:pic>
        <p:nvPicPr>
          <p:cNvPr id="5" name="Picture 4">
            <a:extLst>
              <a:ext uri="{FF2B5EF4-FFF2-40B4-BE49-F238E27FC236}">
                <a16:creationId xmlns:a16="http://schemas.microsoft.com/office/drawing/2014/main" id="{A46F4271-86D4-500B-68E2-3315ABD995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220" y="3866514"/>
            <a:ext cx="3642995" cy="1871980"/>
          </a:xfrm>
          <a:prstGeom prst="rect">
            <a:avLst/>
          </a:prstGeom>
        </p:spPr>
      </p:pic>
    </p:spTree>
    <p:extLst>
      <p:ext uri="{BB962C8B-B14F-4D97-AF65-F5344CB8AC3E}">
        <p14:creationId xmlns:p14="http://schemas.microsoft.com/office/powerpoint/2010/main" val="109060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4BEF-59C5-FC7F-F559-4E46414E7A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BFED2B-4705-B9FC-5CA1-415BAFA9815E}"/>
              </a:ext>
            </a:extLst>
          </p:cNvPr>
          <p:cNvSpPr>
            <a:spLocks noGrp="1"/>
          </p:cNvSpPr>
          <p:nvPr>
            <p:ph idx="1"/>
          </p:nvPr>
        </p:nvSpPr>
        <p:spPr/>
        <p:txBody>
          <a:bodyPr/>
          <a:lstStyle/>
          <a:p>
            <a:r>
              <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rPr>
              <a:t>If we are alive for after 4 rounds then it will show </a:t>
            </a:r>
            <a:r>
              <a:rPr lang="en-IN" sz="1800" b="1" dirty="0">
                <a:solidFill>
                  <a:schemeClr val="accent6">
                    <a:lumMod val="60000"/>
                    <a:lumOff val="40000"/>
                  </a:schemeClr>
                </a:solidFill>
                <a:effectLst/>
                <a:latin typeface="Times New Roman" panose="02020603050405020304" pitchFamily="18" charset="0"/>
                <a:ea typeface="Times New Roman" panose="02020603050405020304" pitchFamily="18" charset="0"/>
              </a:rPr>
              <a:t>you are winner </a:t>
            </a:r>
            <a:endParaRPr lang="en-IN" sz="1800" dirty="0">
              <a:solidFill>
                <a:schemeClr val="accent6">
                  <a:lumMod val="60000"/>
                  <a:lumOff val="40000"/>
                </a:schemeClr>
              </a:solidFill>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C3DB8CF-F550-716F-834F-173B6E91A3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546" y="3018473"/>
            <a:ext cx="4366260" cy="2284095"/>
          </a:xfrm>
          <a:prstGeom prst="rect">
            <a:avLst/>
          </a:prstGeom>
        </p:spPr>
      </p:pic>
    </p:spTree>
    <p:extLst>
      <p:ext uri="{BB962C8B-B14F-4D97-AF65-F5344CB8AC3E}">
        <p14:creationId xmlns:p14="http://schemas.microsoft.com/office/powerpoint/2010/main" val="62125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A054-4235-134B-530F-02B9DD60FEDA}"/>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id="{3AE918AF-F0FC-6966-8ADC-0B6D42D29046}"/>
              </a:ext>
            </a:extLst>
          </p:cNvPr>
          <p:cNvSpPr>
            <a:spLocks noGrp="1"/>
          </p:cNvSpPr>
          <p:nvPr>
            <p:ph idx="1"/>
          </p:nvPr>
        </p:nvSpPr>
        <p:spPr/>
        <p:txBody>
          <a:bodyPr/>
          <a:lstStyle/>
          <a:p>
            <a:pPr marL="36900" indent="0">
              <a:buNone/>
            </a:pPr>
            <a:r>
              <a:rPr lang="en-IN" dirty="0"/>
              <a:t>       1. B </a:t>
            </a:r>
            <a:r>
              <a:rPr lang="en-IN" dirty="0" err="1"/>
              <a:t>Gnaneshwar</a:t>
            </a:r>
            <a:r>
              <a:rPr lang="en-IN" dirty="0"/>
              <a:t>  2001CS15</a:t>
            </a:r>
          </a:p>
          <a:p>
            <a:pPr marL="36900" indent="0">
              <a:buNone/>
            </a:pPr>
            <a:r>
              <a:rPr lang="en-IN" dirty="0"/>
              <a:t>       2. C M DEVANAND 2001CS19</a:t>
            </a:r>
          </a:p>
          <a:p>
            <a:pPr marL="36900" indent="0">
              <a:buNone/>
            </a:pPr>
            <a:endParaRPr lang="en-IN" dirty="0"/>
          </a:p>
          <a:p>
            <a:pPr marL="36900" indent="0">
              <a:buNone/>
            </a:pPr>
            <a:endParaRPr lang="en-IN" dirty="0"/>
          </a:p>
          <a:p>
            <a:pPr marL="36900" indent="0">
              <a:buNone/>
            </a:pPr>
            <a:r>
              <a:rPr lang="en-IN" dirty="0"/>
              <a:t>                                 </a:t>
            </a:r>
            <a:r>
              <a:rPr lang="en-IN" sz="6600" dirty="0"/>
              <a:t>THANK YOU </a:t>
            </a:r>
            <a:endParaRPr lang="en-IN" dirty="0"/>
          </a:p>
        </p:txBody>
      </p:sp>
    </p:spTree>
    <p:extLst>
      <p:ext uri="{BB962C8B-B14F-4D97-AF65-F5344CB8AC3E}">
        <p14:creationId xmlns:p14="http://schemas.microsoft.com/office/powerpoint/2010/main" val="100674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581575"/>
            <a:ext cx="4538124" cy="970450"/>
          </a:xfrm>
        </p:spPr>
        <p:txBody>
          <a:bodyPr anchor="b">
            <a:normAutofit/>
          </a:bodyPr>
          <a:lstStyle/>
          <a:p>
            <a:pPr algn="l"/>
            <a:r>
              <a:rPr lang="en-US" sz="4000" dirty="0"/>
              <a:t>Content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87354" y="1732449"/>
            <a:ext cx="5620870" cy="4058751"/>
          </a:xfrm>
        </p:spPr>
        <p:txBody>
          <a:bodyPr anchor="t">
            <a:normAutofit/>
          </a:bodyPr>
          <a:lstStyle/>
          <a:p>
            <a:pPr marL="36900" lvl="0" indent="0">
              <a:buNone/>
            </a:pPr>
            <a:r>
              <a:rPr lang="en-US" sz="2400" dirty="0"/>
              <a:t>Objective</a:t>
            </a:r>
          </a:p>
          <a:p>
            <a:pPr marL="36900" lvl="0" indent="0">
              <a:buNone/>
            </a:pPr>
            <a:r>
              <a:rPr lang="en-US" sz="2400" dirty="0" err="1"/>
              <a:t>Equipments</a:t>
            </a:r>
            <a:endParaRPr lang="en-US" sz="2400" dirty="0"/>
          </a:p>
          <a:p>
            <a:pPr marL="36900" lvl="0" indent="0">
              <a:buNone/>
            </a:pPr>
            <a:r>
              <a:rPr lang="en-US" sz="2400" dirty="0"/>
              <a:t>Source Code and libraries for ESP32 CAM</a:t>
            </a:r>
          </a:p>
          <a:p>
            <a:pPr marL="36900" lvl="0" indent="0">
              <a:buNone/>
            </a:pPr>
            <a:r>
              <a:rPr lang="en-US" sz="2400" dirty="0"/>
              <a:t>Python Libraries for Motion Detection </a:t>
            </a:r>
          </a:p>
          <a:p>
            <a:pPr marL="36900" lvl="0" indent="0">
              <a:buNone/>
            </a:pPr>
            <a:r>
              <a:rPr lang="en-US" sz="2400" dirty="0"/>
              <a:t>Motion Detection Algorithm and Testing</a:t>
            </a:r>
          </a:p>
          <a:p>
            <a:pPr marL="36900" lvl="0" indent="0">
              <a:buNone/>
            </a:pPr>
            <a:r>
              <a:rPr lang="en-US" sz="2400" dirty="0"/>
              <a:t>Results</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08AA-AB59-CFFB-51A7-DA405DD76C07}"/>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FEBF421F-70FF-4066-C3D1-7EBE02DF5308}"/>
              </a:ext>
            </a:extLst>
          </p:cNvPr>
          <p:cNvSpPr>
            <a:spLocks noGrp="1"/>
          </p:cNvSpPr>
          <p:nvPr>
            <p:ph idx="1"/>
          </p:nvPr>
        </p:nvSpPr>
        <p:spPr/>
        <p:txBody>
          <a:bodyPr>
            <a:normAutofit/>
          </a:bodyPr>
          <a:lstStyle/>
          <a:p>
            <a:r>
              <a:rPr lang="en-IN" sz="2400" dirty="0"/>
              <a:t>We will develop a Motion Detection project based on Squid Game using ESP32 CAM and  OpenCV.</a:t>
            </a:r>
          </a:p>
          <a:p>
            <a:r>
              <a:rPr lang="en-IN" sz="2400" dirty="0"/>
              <a:t>With the help of Python Program and EZSP32 CAM we will develop a Red Light –</a:t>
            </a:r>
            <a:r>
              <a:rPr lang="en-IN" sz="2400" dirty="0" err="1"/>
              <a:t>Greeen</a:t>
            </a:r>
            <a:r>
              <a:rPr lang="en-IN" sz="2400" dirty="0"/>
              <a:t> Light Game. Here, we will capture the frames of the person moving using ESP32 CAM.</a:t>
            </a:r>
          </a:p>
          <a:p>
            <a:r>
              <a:rPr lang="en-IN" sz="2400" dirty="0"/>
              <a:t>If there is any motion detected in the live video stream when the red light is turned on then the person is dead </a:t>
            </a:r>
            <a:r>
              <a:rPr lang="en-IN" sz="2400" dirty="0" err="1"/>
              <a:t>orgame</a:t>
            </a:r>
            <a:r>
              <a:rPr lang="en-IN" sz="2400" dirty="0"/>
              <a:t> over else green light is shown in which the person needs to move.</a:t>
            </a:r>
          </a:p>
        </p:txBody>
      </p:sp>
    </p:spTree>
    <p:extLst>
      <p:ext uri="{BB962C8B-B14F-4D97-AF65-F5344CB8AC3E}">
        <p14:creationId xmlns:p14="http://schemas.microsoft.com/office/powerpoint/2010/main" val="102116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F8C9-57DF-AF3B-1FC2-087229391554}"/>
              </a:ext>
            </a:extLst>
          </p:cNvPr>
          <p:cNvSpPr>
            <a:spLocks noGrp="1"/>
          </p:cNvSpPr>
          <p:nvPr>
            <p:ph type="title"/>
          </p:nvPr>
        </p:nvSpPr>
        <p:spPr>
          <a:xfrm>
            <a:off x="919119" y="645795"/>
            <a:ext cx="10353762" cy="1257300"/>
          </a:xfrm>
        </p:spPr>
        <p:txBody>
          <a:bodyPr/>
          <a:lstStyle/>
          <a:p>
            <a:r>
              <a:rPr lang="en-IN" dirty="0" err="1"/>
              <a:t>Equipments</a:t>
            </a:r>
            <a:endParaRPr lang="en-IN" dirty="0"/>
          </a:p>
        </p:txBody>
      </p:sp>
      <p:sp>
        <p:nvSpPr>
          <p:cNvPr id="6" name="Content Placeholder 5">
            <a:extLst>
              <a:ext uri="{FF2B5EF4-FFF2-40B4-BE49-F238E27FC236}">
                <a16:creationId xmlns:a16="http://schemas.microsoft.com/office/drawing/2014/main" id="{AD868FB6-0B59-0D23-0CF5-3FBD82865425}"/>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t>ESP32 CAM                                                                           FTDI</a:t>
            </a:r>
          </a:p>
        </p:txBody>
      </p:sp>
      <p:pic>
        <p:nvPicPr>
          <p:cNvPr id="7" name="Content Placeholder 3">
            <a:hlinkClick r:id="rId2"/>
            <a:extLst>
              <a:ext uri="{FF2B5EF4-FFF2-40B4-BE49-F238E27FC236}">
                <a16:creationId xmlns:a16="http://schemas.microsoft.com/office/drawing/2014/main" id="{2B831F48-9533-9195-EF89-3CF781ABB5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013" y="2217039"/>
            <a:ext cx="4876800" cy="2308860"/>
          </a:xfrm>
          <a:prstGeom prst="rect">
            <a:avLst/>
          </a:prstGeom>
          <a:noFill/>
          <a:ln>
            <a:noFill/>
          </a:ln>
          <a:effectLst>
            <a:outerShdw blurRad="25400" dir="17880000">
              <a:srgbClr val="000000">
                <a:alpha val="46000"/>
              </a:srgbClr>
            </a:outerShdw>
          </a:effectLst>
        </p:spPr>
      </p:pic>
      <p:pic>
        <p:nvPicPr>
          <p:cNvPr id="8" name="Picture 2" descr="FTDI USB to TTL serial converter module | Behind The Scenes">
            <a:extLst>
              <a:ext uri="{FF2B5EF4-FFF2-40B4-BE49-F238E27FC236}">
                <a16:creationId xmlns:a16="http://schemas.microsoft.com/office/drawing/2014/main" id="{1A210DF0-E29B-1BF6-898F-6C7E87AA2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992" y="2217039"/>
            <a:ext cx="502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4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2AD1-8F53-B393-90E0-6346599266C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BFD1B1-3729-D443-7D1F-8104A6FE885E}"/>
              </a:ext>
            </a:extLst>
          </p:cNvPr>
          <p:cNvSpPr>
            <a:spLocks noGrp="1"/>
          </p:cNvSpPr>
          <p:nvPr>
            <p:ph idx="1"/>
          </p:nvPr>
        </p:nvSpPr>
        <p:spPr>
          <a:xfrm>
            <a:off x="1060099" y="2076450"/>
            <a:ext cx="10353762" cy="3714749"/>
          </a:xfrm>
        </p:spPr>
        <p:txBody>
          <a:bodyPr/>
          <a:lstStyle/>
          <a:p>
            <a:endParaRPr lang="en-IN" dirty="0"/>
          </a:p>
          <a:p>
            <a:endParaRPr lang="en-IN" dirty="0"/>
          </a:p>
          <a:p>
            <a:endParaRPr lang="en-IN" dirty="0"/>
          </a:p>
          <a:p>
            <a:endParaRPr lang="en-IN" dirty="0"/>
          </a:p>
          <a:p>
            <a:endParaRPr lang="en-IN" dirty="0"/>
          </a:p>
          <a:p>
            <a:endParaRPr lang="en-IN" dirty="0"/>
          </a:p>
          <a:p>
            <a:r>
              <a:rPr lang="en-IN" dirty="0"/>
              <a:t>Jumper Wire                                                                            Cable</a:t>
            </a:r>
          </a:p>
        </p:txBody>
      </p:sp>
      <p:sp>
        <p:nvSpPr>
          <p:cNvPr id="5" name="Content Placeholder 2">
            <a:extLst>
              <a:ext uri="{FF2B5EF4-FFF2-40B4-BE49-F238E27FC236}">
                <a16:creationId xmlns:a16="http://schemas.microsoft.com/office/drawing/2014/main" id="{D9C3F9BD-A8E9-CD6A-0E87-F35441431B9C}"/>
              </a:ext>
            </a:extLst>
          </p:cNvPr>
          <p:cNvSpPr txBox="1">
            <a:spLocks/>
          </p:cNvSpPr>
          <p:nvPr/>
        </p:nvSpPr>
        <p:spPr>
          <a:xfrm>
            <a:off x="-1795959" y="3333336"/>
            <a:ext cx="9040156" cy="305222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a:p>
            <a:endParaRPr lang="en-IN" dirty="0"/>
          </a:p>
          <a:p>
            <a:endParaRPr lang="en-IN" dirty="0"/>
          </a:p>
          <a:p>
            <a:endParaRPr lang="en-IN" dirty="0"/>
          </a:p>
          <a:p>
            <a:endParaRPr lang="en-IN" dirty="0"/>
          </a:p>
          <a:p>
            <a:endParaRPr lang="en-IN" dirty="0"/>
          </a:p>
          <a:p>
            <a:pPr marL="36900" indent="0">
              <a:buNone/>
            </a:pPr>
            <a:r>
              <a:rPr lang="en-IN" dirty="0"/>
              <a:t>                                                                       </a:t>
            </a:r>
          </a:p>
        </p:txBody>
      </p:sp>
      <p:pic>
        <p:nvPicPr>
          <p:cNvPr id="6" name="Picture 2" descr="ApTechDeals Jumper Wires Male to Male, Male to Female, Female to Female/breadboard  jumper wires (10+10+10) : Amazon.in: Industrial &amp; Scientific">
            <a:extLst>
              <a:ext uri="{FF2B5EF4-FFF2-40B4-BE49-F238E27FC236}">
                <a16:creationId xmlns:a16="http://schemas.microsoft.com/office/drawing/2014/main" id="{DFFA2EFE-C985-BEBC-16A6-7CFEEDC1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42" y="2464551"/>
            <a:ext cx="3402467" cy="23503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B172E2-5964-6E53-2361-2DC0D0BB7A5D}"/>
              </a:ext>
            </a:extLst>
          </p:cNvPr>
          <p:cNvPicPr>
            <a:picLocks noChangeAspect="1"/>
          </p:cNvPicPr>
          <p:nvPr/>
        </p:nvPicPr>
        <p:blipFill>
          <a:blip r:embed="rId3"/>
          <a:stretch>
            <a:fillRect/>
          </a:stretch>
        </p:blipFill>
        <p:spPr>
          <a:xfrm>
            <a:off x="6997040" y="2076450"/>
            <a:ext cx="4134861" cy="2771888"/>
          </a:xfrm>
          <a:prstGeom prst="rect">
            <a:avLst/>
          </a:prstGeom>
        </p:spPr>
      </p:pic>
    </p:spTree>
    <p:extLst>
      <p:ext uri="{BB962C8B-B14F-4D97-AF65-F5344CB8AC3E}">
        <p14:creationId xmlns:p14="http://schemas.microsoft.com/office/powerpoint/2010/main" val="177781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3F7B-78BE-4379-691B-F62AB787733B}"/>
              </a:ext>
            </a:extLst>
          </p:cNvPr>
          <p:cNvSpPr>
            <a:spLocks noGrp="1"/>
          </p:cNvSpPr>
          <p:nvPr>
            <p:ph type="title"/>
          </p:nvPr>
        </p:nvSpPr>
        <p:spPr/>
        <p:txBody>
          <a:bodyPr/>
          <a:lstStyle/>
          <a:p>
            <a:r>
              <a:rPr lang="en-IN" dirty="0"/>
              <a:t>Connection of ESP32 to FTDI </a:t>
            </a:r>
          </a:p>
        </p:txBody>
      </p:sp>
      <p:graphicFrame>
        <p:nvGraphicFramePr>
          <p:cNvPr id="10" name="Content Placeholder 9">
            <a:extLst>
              <a:ext uri="{FF2B5EF4-FFF2-40B4-BE49-F238E27FC236}">
                <a16:creationId xmlns:a16="http://schemas.microsoft.com/office/drawing/2014/main" id="{B1F16F34-F593-C6CE-594E-8436AFCAFB27}"/>
              </a:ext>
            </a:extLst>
          </p:cNvPr>
          <p:cNvGraphicFramePr>
            <a:graphicFrameLocks noGrp="1"/>
          </p:cNvGraphicFramePr>
          <p:nvPr>
            <p:ph idx="1"/>
            <p:extLst>
              <p:ext uri="{D42A27DB-BD31-4B8C-83A1-F6EECF244321}">
                <p14:modId xmlns:p14="http://schemas.microsoft.com/office/powerpoint/2010/main" val="2525486513"/>
              </p:ext>
            </p:extLst>
          </p:nvPr>
        </p:nvGraphicFramePr>
        <p:xfrm>
          <a:off x="269176" y="2505456"/>
          <a:ext cx="6716840" cy="3547874"/>
        </p:xfrm>
        <a:graphic>
          <a:graphicData uri="http://schemas.openxmlformats.org/drawingml/2006/table">
            <a:tbl>
              <a:tblPr firstRow="1" firstCol="1" bandRow="1">
                <a:tableStyleId>{5C22544A-7EE6-4342-B048-85BDC9FD1C3A}</a:tableStyleId>
              </a:tblPr>
              <a:tblGrid>
                <a:gridCol w="3705019">
                  <a:extLst>
                    <a:ext uri="{9D8B030D-6E8A-4147-A177-3AD203B41FA5}">
                      <a16:colId xmlns:a16="http://schemas.microsoft.com/office/drawing/2014/main" val="3442450686"/>
                    </a:ext>
                  </a:extLst>
                </a:gridCol>
                <a:gridCol w="3011821">
                  <a:extLst>
                    <a:ext uri="{9D8B030D-6E8A-4147-A177-3AD203B41FA5}">
                      <a16:colId xmlns:a16="http://schemas.microsoft.com/office/drawing/2014/main" val="943894281"/>
                    </a:ext>
                  </a:extLst>
                </a:gridCol>
              </a:tblGrid>
              <a:tr h="591109">
                <a:tc>
                  <a:txBody>
                    <a:bodyPr/>
                    <a:lstStyle/>
                    <a:p>
                      <a:pPr>
                        <a:lnSpc>
                          <a:spcPct val="107000"/>
                        </a:lnSpc>
                        <a:spcAft>
                          <a:spcPts val="800"/>
                        </a:spcAft>
                      </a:pPr>
                      <a:r>
                        <a:rPr lang="en-IN" sz="1200">
                          <a:effectLst/>
                        </a:rPr>
                        <a:t>ESP32-CAM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a:effectLst/>
                        </a:rPr>
                        <a:t>FTDI Programmer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2140926268"/>
                  </a:ext>
                </a:extLst>
              </a:tr>
              <a:tr h="591353">
                <a:tc>
                  <a:txBody>
                    <a:bodyPr/>
                    <a:lstStyle/>
                    <a:p>
                      <a:pPr>
                        <a:lnSpc>
                          <a:spcPct val="107000"/>
                        </a:lnSpc>
                        <a:spcAft>
                          <a:spcPts val="800"/>
                        </a:spcAft>
                      </a:pPr>
                      <a:r>
                        <a:rPr lang="en-IN" sz="1200">
                          <a:effectLst/>
                        </a:rPr>
                        <a:t>GND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dirty="0">
                          <a:effectLst/>
                        </a:rPr>
                        <a:t>GND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2576503281"/>
                  </a:ext>
                </a:extLst>
              </a:tr>
              <a:tr h="591353">
                <a:tc>
                  <a:txBody>
                    <a:bodyPr/>
                    <a:lstStyle/>
                    <a:p>
                      <a:pPr>
                        <a:lnSpc>
                          <a:spcPct val="107000"/>
                        </a:lnSpc>
                        <a:spcAft>
                          <a:spcPts val="800"/>
                        </a:spcAft>
                      </a:pPr>
                      <a:r>
                        <a:rPr lang="en-IN" sz="1200">
                          <a:effectLst/>
                        </a:rPr>
                        <a:t>5V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a:effectLst/>
                        </a:rPr>
                        <a:t>VCC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584751463"/>
                  </a:ext>
                </a:extLst>
              </a:tr>
              <a:tr h="591353">
                <a:tc>
                  <a:txBody>
                    <a:bodyPr/>
                    <a:lstStyle/>
                    <a:p>
                      <a:pPr>
                        <a:lnSpc>
                          <a:spcPct val="107000"/>
                        </a:lnSpc>
                        <a:spcAft>
                          <a:spcPts val="800"/>
                        </a:spcAft>
                      </a:pPr>
                      <a:r>
                        <a:rPr lang="en-IN" sz="1200" dirty="0">
                          <a:effectLst/>
                        </a:rPr>
                        <a:t>U0R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a:effectLst/>
                        </a:rPr>
                        <a:t>TX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2333727139"/>
                  </a:ext>
                </a:extLst>
              </a:tr>
              <a:tr h="591353">
                <a:tc>
                  <a:txBody>
                    <a:bodyPr/>
                    <a:lstStyle/>
                    <a:p>
                      <a:pPr>
                        <a:lnSpc>
                          <a:spcPct val="107000"/>
                        </a:lnSpc>
                        <a:spcAft>
                          <a:spcPts val="800"/>
                        </a:spcAft>
                      </a:pPr>
                      <a:r>
                        <a:rPr lang="en-IN" sz="1200">
                          <a:effectLst/>
                        </a:rPr>
                        <a:t>U0T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a:effectLst/>
                        </a:rPr>
                        <a:t>RX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3287297056"/>
                  </a:ext>
                </a:extLst>
              </a:tr>
              <a:tr h="591353">
                <a:tc>
                  <a:txBody>
                    <a:bodyPr/>
                    <a:lstStyle/>
                    <a:p>
                      <a:pPr>
                        <a:lnSpc>
                          <a:spcPct val="107000"/>
                        </a:lnSpc>
                        <a:spcAft>
                          <a:spcPts val="800"/>
                        </a:spcAft>
                      </a:pPr>
                      <a:r>
                        <a:rPr lang="en-IN" sz="1200">
                          <a:effectLst/>
                        </a:rPr>
                        <a:t>GPIO0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tc>
                  <a:txBody>
                    <a:bodyPr/>
                    <a:lstStyle/>
                    <a:p>
                      <a:pPr>
                        <a:lnSpc>
                          <a:spcPct val="107000"/>
                        </a:lnSpc>
                        <a:spcAft>
                          <a:spcPts val="800"/>
                        </a:spcAft>
                      </a:pPr>
                      <a:r>
                        <a:rPr lang="en-IN" sz="1200" dirty="0">
                          <a:effectLst/>
                        </a:rPr>
                        <a:t>GND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60960" marB="60960" anchor="ctr"/>
                </a:tc>
                <a:extLst>
                  <a:ext uri="{0D108BD9-81ED-4DB2-BD59-A6C34878D82A}">
                    <a16:rowId xmlns:a16="http://schemas.microsoft.com/office/drawing/2014/main" val="41459938"/>
                  </a:ext>
                </a:extLst>
              </a:tr>
            </a:tbl>
          </a:graphicData>
        </a:graphic>
      </p:graphicFrame>
      <p:sp>
        <p:nvSpPr>
          <p:cNvPr id="11" name="Rectangle 1">
            <a:extLst>
              <a:ext uri="{FF2B5EF4-FFF2-40B4-BE49-F238E27FC236}">
                <a16:creationId xmlns:a16="http://schemas.microsoft.com/office/drawing/2014/main" id="{CBB093C8-5F1F-8E38-C701-18517E694076}"/>
              </a:ext>
            </a:extLst>
          </p:cNvPr>
          <p:cNvSpPr>
            <a:spLocks noChangeArrowheads="1"/>
          </p:cNvSpPr>
          <p:nvPr/>
        </p:nvSpPr>
        <p:spPr bwMode="auto">
          <a:xfrm>
            <a:off x="-1499616" y="4192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D8E0005C-8D84-4183-4B48-F622953997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3615" y="2505456"/>
            <a:ext cx="4672362" cy="3547874"/>
          </a:xfrm>
          <a:prstGeom prst="rect">
            <a:avLst/>
          </a:prstGeom>
          <a:noFill/>
          <a:ln>
            <a:noFill/>
          </a:ln>
        </p:spPr>
      </p:pic>
    </p:spTree>
    <p:extLst>
      <p:ext uri="{BB962C8B-B14F-4D97-AF65-F5344CB8AC3E}">
        <p14:creationId xmlns:p14="http://schemas.microsoft.com/office/powerpoint/2010/main" val="419768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8A020-06CF-A8D1-3526-79A4E6646136}"/>
              </a:ext>
            </a:extLst>
          </p:cNvPr>
          <p:cNvSpPr>
            <a:spLocks noGrp="1"/>
          </p:cNvSpPr>
          <p:nvPr>
            <p:ph type="title"/>
          </p:nvPr>
        </p:nvSpPr>
        <p:spPr/>
        <p:txBody>
          <a:bodyPr/>
          <a:lstStyle/>
          <a:p>
            <a:r>
              <a:rPr lang="en-IN" dirty="0"/>
              <a:t>Source code For ESP32 </a:t>
            </a:r>
          </a:p>
        </p:txBody>
      </p:sp>
      <p:sp>
        <p:nvSpPr>
          <p:cNvPr id="3" name="Content Placeholder 2">
            <a:extLst>
              <a:ext uri="{FF2B5EF4-FFF2-40B4-BE49-F238E27FC236}">
                <a16:creationId xmlns:a16="http://schemas.microsoft.com/office/drawing/2014/main" id="{E8185660-40F9-CD21-FC5E-F3053D6DDD2F}"/>
              </a:ext>
            </a:extLst>
          </p:cNvPr>
          <p:cNvSpPr>
            <a:spLocks noGrp="1"/>
          </p:cNvSpPr>
          <p:nvPr>
            <p:ph idx="1"/>
          </p:nvPr>
        </p:nvSpPr>
        <p:spPr/>
        <p:txBody>
          <a:bodyPr/>
          <a:lstStyle/>
          <a:p>
            <a:pPr>
              <a:lnSpc>
                <a:spcPct val="200000"/>
              </a:lnSpc>
              <a:spcAft>
                <a:spcPts val="800"/>
              </a:spcAft>
            </a:pPr>
            <a:r>
              <a:rPr lang="en-IN" sz="1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source code/program ESP32 CAM Motion Detection can be found in Library Example. So go to </a:t>
            </a:r>
            <a:r>
              <a:rPr lang="en-IN" sz="1800" i="1"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Files -&gt; Examples -&gt; esp32cam -&gt; </a:t>
            </a:r>
            <a:r>
              <a:rPr lang="en-IN" sz="1800" i="1" dirty="0" err="1">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WifiCam</a:t>
            </a:r>
            <a:r>
              <a:rPr lang="en-IN" sz="1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200000"/>
              </a:lnSpc>
              <a:spcAft>
                <a:spcPts val="800"/>
              </a:spcAft>
            </a:pP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Before Uploading the code you have to make a small change to the code. Change the </a:t>
            </a:r>
            <a:r>
              <a:rPr lang="en-IN" sz="1800" b="1"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SSID</a:t>
            </a: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800" b="1"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variable and in accordance with the </a:t>
            </a:r>
            <a:r>
              <a:rPr lang="en-IN" sz="1800" dirty="0" err="1">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WiFi</a:t>
            </a: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network.</a:t>
            </a:r>
            <a:endParaRPr lang="en-IN" sz="1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rPr>
              <a:t>Now </a:t>
            </a:r>
            <a:r>
              <a:rPr lang="en-IN" sz="1800" b="1" dirty="0">
                <a:solidFill>
                  <a:schemeClr val="accent4">
                    <a:lumMod val="20000"/>
                    <a:lumOff val="80000"/>
                  </a:schemeClr>
                </a:solidFill>
                <a:effectLst/>
                <a:latin typeface="Times New Roman" panose="02020603050405020304" pitchFamily="18" charset="0"/>
                <a:ea typeface="Times New Roman" panose="02020603050405020304" pitchFamily="18" charset="0"/>
              </a:rPr>
              <a:t>compile</a:t>
            </a: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rPr>
              <a:t> and </a:t>
            </a:r>
            <a:r>
              <a:rPr lang="en-IN" sz="1800" b="1" dirty="0">
                <a:solidFill>
                  <a:schemeClr val="accent4">
                    <a:lumMod val="20000"/>
                    <a:lumOff val="80000"/>
                  </a:schemeClr>
                </a:solidFill>
                <a:effectLst/>
                <a:latin typeface="Times New Roman" panose="02020603050405020304" pitchFamily="18" charset="0"/>
                <a:ea typeface="Times New Roman" panose="02020603050405020304" pitchFamily="18" charset="0"/>
              </a:rPr>
              <a:t>upload</a:t>
            </a:r>
            <a:r>
              <a:rPr lang="en-IN" sz="1800" dirty="0">
                <a:solidFill>
                  <a:schemeClr val="accent4">
                    <a:lumMod val="20000"/>
                    <a:lumOff val="80000"/>
                  </a:schemeClr>
                </a:solidFill>
                <a:effectLst/>
                <a:latin typeface="Times New Roman" panose="02020603050405020304" pitchFamily="18" charset="0"/>
                <a:ea typeface="Times New Roman" panose="02020603050405020304" pitchFamily="18" charset="0"/>
              </a:rPr>
              <a:t> it to the ESP32 CAM Board. </a:t>
            </a:r>
            <a:endParaRPr lang="en-IN" dirty="0">
              <a:solidFill>
                <a:schemeClr val="accent4">
                  <a:lumMod val="20000"/>
                  <a:lumOff val="80000"/>
                </a:schemeClr>
              </a:solidFill>
            </a:endParaRPr>
          </a:p>
        </p:txBody>
      </p:sp>
    </p:spTree>
    <p:extLst>
      <p:ext uri="{BB962C8B-B14F-4D97-AF65-F5344CB8AC3E}">
        <p14:creationId xmlns:p14="http://schemas.microsoft.com/office/powerpoint/2010/main" val="371331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1F5B-9636-748D-B3DC-30477CF21297}"/>
              </a:ext>
            </a:extLst>
          </p:cNvPr>
          <p:cNvSpPr>
            <a:spLocks noGrp="1"/>
          </p:cNvSpPr>
          <p:nvPr>
            <p:ph type="title"/>
          </p:nvPr>
        </p:nvSpPr>
        <p:spPr/>
        <p:txBody>
          <a:bodyPr/>
          <a:lstStyle/>
          <a:p>
            <a:r>
              <a:rPr lang="en-IN" dirty="0"/>
              <a:t>Python Libraries For Motion Detection </a:t>
            </a:r>
          </a:p>
        </p:txBody>
      </p:sp>
      <p:sp>
        <p:nvSpPr>
          <p:cNvPr id="3" name="Content Placeholder 2">
            <a:extLst>
              <a:ext uri="{FF2B5EF4-FFF2-40B4-BE49-F238E27FC236}">
                <a16:creationId xmlns:a16="http://schemas.microsoft.com/office/drawing/2014/main" id="{850FE5DF-0DDD-EAFB-D9C2-8A275C279F3C}"/>
              </a:ext>
            </a:extLst>
          </p:cNvPr>
          <p:cNvSpPr>
            <a:spLocks noGrp="1"/>
          </p:cNvSpPr>
          <p:nvPr>
            <p:ph idx="1"/>
          </p:nvPr>
        </p:nvSpPr>
        <p:spPr/>
        <p:txBody>
          <a:bodyPr/>
          <a:lstStyle/>
          <a:p>
            <a:pPr>
              <a:lnSpc>
                <a:spcPct val="107000"/>
              </a:lnSpc>
              <a:spcAft>
                <a:spcPts val="800"/>
              </a:spcAft>
            </a:pPr>
            <a:r>
              <a:rPr lang="en-IN" sz="1800" dirty="0">
                <a:solidFill>
                  <a:srgbClr val="CC6600"/>
                </a:solidFill>
                <a:effectLst/>
                <a:latin typeface="inherit"/>
                <a:ea typeface="Times New Roman" panose="02020603050405020304" pitchFamily="18" charset="0"/>
                <a:cs typeface="Courier New" panose="02070309020205020404" pitchFamily="49" charset="0"/>
              </a:rPr>
              <a:t>Required Libraries are </a:t>
            </a:r>
          </a:p>
          <a:p>
            <a:pPr>
              <a:lnSpc>
                <a:spcPct val="107000"/>
              </a:lnSpc>
              <a:spcAft>
                <a:spcPts val="800"/>
              </a:spcAft>
            </a:pPr>
            <a:r>
              <a:rPr lang="en-IN" sz="1800" dirty="0">
                <a:solidFill>
                  <a:srgbClr val="CC6600"/>
                </a:solidFill>
                <a:effectLst/>
                <a:latin typeface="inherit"/>
                <a:ea typeface="Times New Roman" panose="02020603050405020304" pitchFamily="18" charset="0"/>
                <a:cs typeface="Courier New" panose="02070309020205020404" pitchFamily="49" charset="0"/>
              </a:rPr>
              <a:t>pip install </a:t>
            </a:r>
            <a:r>
              <a:rPr lang="en-IN" sz="1800" dirty="0" err="1">
                <a:solidFill>
                  <a:srgbClr val="CC6600"/>
                </a:solidFill>
                <a:effectLst/>
                <a:latin typeface="inherit"/>
                <a:ea typeface="Times New Roman" panose="02020603050405020304" pitchFamily="18" charset="0"/>
                <a:cs typeface="Courier New" panose="02070309020205020404" pitchFamily="49" charset="0"/>
              </a:rPr>
              <a:t>numpy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CC6600"/>
                </a:solidFill>
                <a:effectLst/>
                <a:latin typeface="inherit"/>
                <a:ea typeface="Times New Roman" panose="02020603050405020304" pitchFamily="18" charset="0"/>
                <a:cs typeface="Courier New" panose="02070309020205020404" pitchFamily="49" charset="0"/>
              </a:rPr>
              <a:t>pip install </a:t>
            </a:r>
            <a:r>
              <a:rPr lang="en-IN" sz="1800" dirty="0" err="1">
                <a:effectLst/>
                <a:latin typeface="inherit"/>
                <a:ea typeface="Times New Roman" panose="02020603050405020304" pitchFamily="18" charset="0"/>
                <a:cs typeface="Courier New" panose="02070309020205020404" pitchFamily="49" charset="0"/>
              </a:rPr>
              <a:t>opencv</a:t>
            </a:r>
            <a:r>
              <a:rPr lang="en-IN" sz="180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IN" sz="1800" dirty="0">
                <a:solidFill>
                  <a:srgbClr val="CC6600"/>
                </a:solidFill>
                <a:effectLst/>
                <a:latin typeface="inherit"/>
                <a:ea typeface="Times New Roman" panose="02020603050405020304" pitchFamily="18" charset="0"/>
                <a:cs typeface="Courier New" panose="02070309020205020404" pitchFamily="49" charset="0"/>
              </a:rPr>
              <a:t>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CC6600"/>
                </a:solidFill>
                <a:effectLst/>
                <a:latin typeface="inherit"/>
                <a:ea typeface="Times New Roman" panose="02020603050405020304" pitchFamily="18" charset="0"/>
                <a:cs typeface="Courier New" panose="02070309020205020404" pitchFamily="49" charset="0"/>
              </a:rPr>
              <a:t>pip install </a:t>
            </a:r>
            <a:r>
              <a:rPr lang="en-IN" sz="1800" dirty="0" err="1">
                <a:solidFill>
                  <a:srgbClr val="CC6600"/>
                </a:solidFill>
                <a:effectLst/>
                <a:latin typeface="inherit"/>
                <a:ea typeface="Times New Roman" panose="02020603050405020304" pitchFamily="18" charset="0"/>
                <a:cs typeface="Courier New" panose="02070309020205020404" pitchFamily="49" charset="0"/>
              </a:rPr>
              <a:t>mediapipe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CC6600"/>
                </a:solidFill>
                <a:effectLst/>
                <a:latin typeface="inherit"/>
                <a:ea typeface="Times New Roman" panose="02020603050405020304" pitchFamily="18" charset="0"/>
                <a:cs typeface="Courier New" panose="02070309020205020404" pitchFamily="49" charset="0"/>
              </a:rPr>
              <a:t>pip install </a:t>
            </a:r>
            <a:r>
              <a:rPr lang="en-IN" sz="1800" dirty="0" err="1">
                <a:solidFill>
                  <a:schemeClr val="tx1"/>
                </a:solidFill>
                <a:effectLst/>
                <a:latin typeface="inherit"/>
                <a:ea typeface="Times New Roman" panose="02020603050405020304" pitchFamily="18" charset="0"/>
                <a:cs typeface="Courier New" panose="02070309020205020404" pitchFamily="49" charset="0"/>
              </a:rPr>
              <a:t>playsound</a:t>
            </a:r>
            <a:r>
              <a:rPr lang="en-IN" sz="18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IN" sz="1800" dirty="0">
                <a:solidFill>
                  <a:schemeClr val="tx1"/>
                </a:solidFill>
                <a:effectLst/>
                <a:latin typeface="inherit"/>
                <a:ea typeface="Times New Roman" panose="02020603050405020304" pitchFamily="18" charset="0"/>
                <a:cs typeface="Courier New" panose="02070309020205020404" pitchFamily="49" charset="0"/>
              </a:rPr>
              <a:t>1.2.2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0445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7884-AE6D-3F58-7979-18AC52EB1511}"/>
              </a:ext>
            </a:extLst>
          </p:cNvPr>
          <p:cNvSpPr>
            <a:spLocks noGrp="1"/>
          </p:cNvSpPr>
          <p:nvPr>
            <p:ph type="title"/>
          </p:nvPr>
        </p:nvSpPr>
        <p:spPr/>
        <p:txBody>
          <a:bodyPr/>
          <a:lstStyle/>
          <a:p>
            <a:r>
              <a:rPr lang="en-IN" dirty="0"/>
              <a:t>Motion Detection Algorithm </a:t>
            </a:r>
          </a:p>
        </p:txBody>
      </p:sp>
      <p:sp>
        <p:nvSpPr>
          <p:cNvPr id="3" name="Content Placeholder 2">
            <a:extLst>
              <a:ext uri="{FF2B5EF4-FFF2-40B4-BE49-F238E27FC236}">
                <a16:creationId xmlns:a16="http://schemas.microsoft.com/office/drawing/2014/main" id="{6B96EF1D-0C21-BF95-7BED-42BCCBDCEBA5}"/>
              </a:ext>
            </a:extLst>
          </p:cNvPr>
          <p:cNvSpPr>
            <a:spLocks noGrp="1"/>
          </p:cNvSpPr>
          <p:nvPr>
            <p:ph idx="1"/>
          </p:nvPr>
        </p:nvSpPr>
        <p:spPr/>
        <p:txBody>
          <a:bodyPr/>
          <a:lstStyle/>
          <a:p>
            <a:r>
              <a:rPr lang="en-IN" sz="1800" dirty="0">
                <a:solidFill>
                  <a:schemeClr val="accent6">
                    <a:lumMod val="20000"/>
                    <a:lumOff val="80000"/>
                  </a:schemeClr>
                </a:solidFill>
                <a:effectLst/>
                <a:latin typeface="Times New Roman" panose="02020603050405020304" pitchFamily="18" charset="0"/>
                <a:ea typeface="Times New Roman" panose="02020603050405020304" pitchFamily="18" charset="0"/>
              </a:rPr>
              <a:t>Now to detect motion we are going to use </a:t>
            </a:r>
            <a:r>
              <a:rPr lang="en-IN" sz="1800" dirty="0" err="1">
                <a:solidFill>
                  <a:schemeClr val="accent6">
                    <a:lumMod val="20000"/>
                    <a:lumOff val="80000"/>
                  </a:schemeClr>
                </a:solidFill>
                <a:effectLst/>
                <a:latin typeface="Times New Roman" panose="02020603050405020304" pitchFamily="18" charset="0"/>
                <a:ea typeface="Times New Roman" panose="02020603050405020304" pitchFamily="18" charset="0"/>
              </a:rPr>
              <a:t>mediapipe</a:t>
            </a:r>
            <a:r>
              <a:rPr lang="en-IN" sz="1800" dirty="0">
                <a:solidFill>
                  <a:schemeClr val="accent6">
                    <a:lumMod val="20000"/>
                    <a:lumOff val="80000"/>
                  </a:schemeClr>
                </a:solidFill>
                <a:effectLst/>
                <a:latin typeface="Times New Roman" panose="02020603050405020304" pitchFamily="18" charset="0"/>
                <a:ea typeface="Times New Roman" panose="02020603050405020304" pitchFamily="18" charset="0"/>
              </a:rPr>
              <a:t> library using this we are able to find landmarks of a person standing in front of the camera as in the image below.</a:t>
            </a:r>
          </a:p>
          <a:p>
            <a:r>
              <a:rPr lang="en-IN" sz="1800" dirty="0">
                <a:solidFill>
                  <a:schemeClr val="tx1"/>
                </a:solidFill>
                <a:effectLst/>
                <a:latin typeface="Times New Roman" panose="02020603050405020304" pitchFamily="18" charset="0"/>
                <a:ea typeface="Times New Roman" panose="02020603050405020304" pitchFamily="18" charset="0"/>
              </a:rPr>
              <a:t>Here to detect motion we are going to use landmark no’s 24,23,28, and 27. Because if the person moves then the distance between his hip and alternate foot increases or decreases. For example, if the person moves then the distance between 23 and 28 or 24 and 27 surely changes. Thus, the motion is detected.</a:t>
            </a:r>
          </a:p>
          <a:p>
            <a:endParaRPr lang="en-IN" dirty="0"/>
          </a:p>
        </p:txBody>
      </p:sp>
      <p:pic>
        <p:nvPicPr>
          <p:cNvPr id="4" name="Picture 3">
            <a:hlinkClick r:id="rId2"/>
            <a:extLst>
              <a:ext uri="{FF2B5EF4-FFF2-40B4-BE49-F238E27FC236}">
                <a16:creationId xmlns:a16="http://schemas.microsoft.com/office/drawing/2014/main" id="{BF432BE5-C1A8-948C-2886-79628AB881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16367" y="3933824"/>
            <a:ext cx="4078859" cy="2311926"/>
          </a:xfrm>
          <a:prstGeom prst="rect">
            <a:avLst/>
          </a:prstGeom>
          <a:noFill/>
          <a:ln>
            <a:noFill/>
          </a:ln>
        </p:spPr>
      </p:pic>
    </p:spTree>
    <p:extLst>
      <p:ext uri="{BB962C8B-B14F-4D97-AF65-F5344CB8AC3E}">
        <p14:creationId xmlns:p14="http://schemas.microsoft.com/office/powerpoint/2010/main" val="32496162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{2A8B839C-151C-4EA9-B30B-5B7B6B1AD480}tf55705232_win32</Template>
  <TotalTime>234</TotalTime>
  <Words>454</Words>
  <Application>Microsoft Office PowerPoint</Application>
  <PresentationFormat>Widescreen</PresentationFormat>
  <Paragraphs>85</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Goudy Old Style</vt:lpstr>
      <vt:lpstr>inherit</vt:lpstr>
      <vt:lpstr>Times New Roman</vt:lpstr>
      <vt:lpstr>Wingdings 2</vt:lpstr>
      <vt:lpstr>SlateVTI</vt:lpstr>
      <vt:lpstr>Motion Detection Game</vt:lpstr>
      <vt:lpstr>Content</vt:lpstr>
      <vt:lpstr>Objective</vt:lpstr>
      <vt:lpstr>Equipments</vt:lpstr>
      <vt:lpstr>PowerPoint Presentation</vt:lpstr>
      <vt:lpstr>Connection of ESP32 to FTDI </vt:lpstr>
      <vt:lpstr>Source code For ESP32 </vt:lpstr>
      <vt:lpstr>Python Libraries For Motion Detection </vt:lpstr>
      <vt:lpstr>Motion Detection Algorithm </vt:lpstr>
      <vt:lpstr>Result</vt:lpstr>
      <vt:lpstr>PowerPoint Presentation</vt:lpstr>
      <vt:lpstr>PowerPoint Presentation</vt:lpstr>
      <vt:lpstr>Team Members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SQUID GAME</dc:title>
  <dc:creator>C M DEVANAND</dc:creator>
  <cp:lastModifiedBy>C M DEVANAND</cp:lastModifiedBy>
  <cp:revision>2</cp:revision>
  <dcterms:created xsi:type="dcterms:W3CDTF">2022-11-30T23:16:41Z</dcterms:created>
  <dcterms:modified xsi:type="dcterms:W3CDTF">2022-12-02T06:22:53Z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